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6"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60" d="100"/>
          <a:sy n="60" d="100"/>
        </p:scale>
        <p:origin x="72" y="10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10.jpg>
</file>

<file path=ppt/media/image11.jpeg>
</file>

<file path=ppt/media/image12.png>
</file>

<file path=ppt/media/image13.svg>
</file>

<file path=ppt/media/image14.png>
</file>

<file path=ppt/media/image15.svg>
</file>

<file path=ppt/media/image16.png>
</file>

<file path=ppt/media/image2.jpeg>
</file>

<file path=ppt/media/image3.jpeg>
</file>

<file path=ppt/media/image4.jpg>
</file>

<file path=ppt/media/image5.jpe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A4E475-2FF9-43D6-B4D5-376C20574D03}" type="datetimeFigureOut">
              <a:rPr lang="en-US" smtClean="0"/>
              <a:t>10/25/2024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3E94B7-F9C4-4A93-BB5F-F2AFEA7DA33B}" type="slidenum">
              <a:rPr lang="en-US" smtClean="0"/>
              <a:t>‹#›</a:t>
            </a:fld>
            <a:endParaRPr lang="en-US"/>
          </a:p>
        </p:txBody>
      </p:sp>
    </p:spTree>
    <p:extLst>
      <p:ext uri="{BB962C8B-B14F-4D97-AF65-F5344CB8AC3E}">
        <p14:creationId xmlns:p14="http://schemas.microsoft.com/office/powerpoint/2010/main" val="37869202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Bonsuck Koo. And I am here to interview for the GNC engineer (early career) position. I am going to do my best to present myself to you guys.</a:t>
            </a:r>
          </a:p>
          <a:p>
            <a:endParaRPr lang="en-US" dirty="0"/>
          </a:p>
          <a:p>
            <a:endParaRPr lang="en-US" dirty="0"/>
          </a:p>
          <a:p>
            <a:r>
              <a:rPr lang="en-US" dirty="0"/>
              <a:t>I am a student at the university of Texas at Austin. And I have one semester left until I get my degree in Integrated Masters and </a:t>
            </a:r>
            <a:r>
              <a:rPr lang="en-US" dirty="0" err="1"/>
              <a:t>Bachnelors</a:t>
            </a:r>
            <a:r>
              <a:rPr lang="en-US" dirty="0"/>
              <a:t> of science in Mechanical Engineering. Lately, my hobbies have been visiting national parks or go on a hike on a weekend. I have gone to Grand canyon, Glen canyon for horse shoe bend, </a:t>
            </a:r>
            <a:r>
              <a:rPr lang="en-US" dirty="0" err="1"/>
              <a:t>antelop</a:t>
            </a:r>
            <a:r>
              <a:rPr lang="en-US" dirty="0"/>
              <a:t> canyon. And recently I have been trying to go </a:t>
            </a:r>
            <a:r>
              <a:rPr lang="en-US" dirty="0" err="1"/>
              <a:t>everyweekend</a:t>
            </a:r>
            <a:r>
              <a:rPr lang="en-US" dirty="0"/>
              <a:t> in New Mexico. The most amazing I have seen so far this summer was White sands national park. Just watching the beauty and scales of things in nature, it leaves me in awe and humbles me, so I like to look at them and visit them. I hope </a:t>
            </a:r>
            <a:r>
              <a:rPr lang="en-US" dirty="0" err="1"/>
              <a:t>MAYbe</a:t>
            </a:r>
            <a:r>
              <a:rPr lang="en-US" dirty="0"/>
              <a:t> one day I could see the Earth from space too, that would be the best thing I could see in my life I think.</a:t>
            </a:r>
          </a:p>
          <a:p>
            <a:endParaRPr lang="en-US" dirty="0"/>
          </a:p>
          <a:p>
            <a:r>
              <a:rPr lang="en-US" dirty="0"/>
              <a:t> I didn’t have a car and was biking in Seattle while I was there last year some of you might remember. So I didn’t get to go as much as hikes in Washington as I wished,  but If I today goes well, I hope to visit a lot of places in Washington and get recommendations from you guys.</a:t>
            </a:r>
          </a:p>
          <a:p>
            <a:endParaRPr lang="en-US" dirty="0"/>
          </a:p>
          <a:p>
            <a:r>
              <a:rPr lang="en-US" dirty="0"/>
              <a:t>Also I obtained my American Citizenship in July 2023, I want to thank my parents for all that, so I could work in the Space industry without much restriction!</a:t>
            </a:r>
          </a:p>
        </p:txBody>
      </p:sp>
      <p:sp>
        <p:nvSpPr>
          <p:cNvPr id="4" name="Slide Number Placeholder 3"/>
          <p:cNvSpPr>
            <a:spLocks noGrp="1"/>
          </p:cNvSpPr>
          <p:nvPr>
            <p:ph type="sldNum" sz="quarter" idx="5"/>
          </p:nvPr>
        </p:nvSpPr>
        <p:spPr/>
        <p:txBody>
          <a:bodyPr/>
          <a:lstStyle/>
          <a:p>
            <a:fld id="{DE54F22B-1B02-4873-9C88-FE93B1047223}" type="slidenum">
              <a:rPr lang="en-US" smtClean="0"/>
              <a:t>2</a:t>
            </a:fld>
            <a:endParaRPr lang="en-US"/>
          </a:p>
        </p:txBody>
      </p:sp>
    </p:spTree>
    <p:extLst>
      <p:ext uri="{BB962C8B-B14F-4D97-AF65-F5344CB8AC3E}">
        <p14:creationId xmlns:p14="http://schemas.microsoft.com/office/powerpoint/2010/main" val="3835250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currently working as NGC or GNC </a:t>
            </a:r>
            <a:r>
              <a:rPr lang="en-US" dirty="0" err="1"/>
              <a:t>eningeering</a:t>
            </a:r>
            <a:r>
              <a:rPr lang="en-US" dirty="0"/>
              <a:t> summer intern at Sandia National Laboratories. I am doing almost exactly the same thing I had done at Blue, which was working with MATLAB and </a:t>
            </a:r>
            <a:r>
              <a:rPr lang="en-US" dirty="0" err="1"/>
              <a:t>Simulkink</a:t>
            </a:r>
            <a:r>
              <a:rPr lang="en-US" dirty="0"/>
              <a:t> Simulation of a flight vehicle.</a:t>
            </a:r>
          </a:p>
          <a:p>
            <a:r>
              <a:rPr lang="en-US" dirty="0"/>
              <a:t>Before that I worked at  Blue as a GNC engineering intern in the New Shepard team in 2023 Fall as you guys know. There is a picture of me </a:t>
            </a:r>
            <a:r>
              <a:rPr lang="en-US" dirty="0" err="1"/>
              <a:t>infornt</a:t>
            </a:r>
            <a:r>
              <a:rPr lang="en-US" dirty="0"/>
              <a:t> of the moon lander. </a:t>
            </a:r>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In 2022 Summer, I worked at Samsung Austin Semiconductors, working on projects to facilitate technician’s work process. Although I was hired as a mechanical engineering intern, I was given a computer science task. I have never created a website before, I had no experience with JAVA, HTML, CSS, and SQL. But I learned in for two months during internship, and at the end I was able to create a website and excel VBA tool for the </a:t>
            </a:r>
            <a:r>
              <a:rPr lang="en-US" dirty="0" err="1"/>
              <a:t>tehcnicians</a:t>
            </a:r>
            <a:r>
              <a:rPr lang="en-US" dirty="0"/>
              <a:t> that saved 1 hour for the </a:t>
            </a:r>
            <a:r>
              <a:rPr lang="en-US" dirty="0" err="1"/>
              <a:t>tehcnicans</a:t>
            </a:r>
            <a:r>
              <a:rPr lang="en-US" dirty="0"/>
              <a:t> every shift. Although this experience here doesn’t directly match with the requirements for GNC engineering, but I like to at least briefly mention this internship because it displays my grit. Despite being thrown into a completely unexpected work and something I had no experience in, I appreciated that I got a chance to learn these new languages and did my best to produce a product. And I did deliver something for the team at the end. I am proud of that and I think it also aligns with one of the Blue’s leadership principle: “Deliver Results” ,which states that leaders show grit despite adversaries and barriers to deliver a quality result in time. That one is a picture at a lunch with interns friends at Samsung</a:t>
            </a:r>
          </a:p>
          <a:p>
            <a:endParaRPr lang="en-US" dirty="0"/>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And before Samsung my first internship was at Trane Technologies, an HVAC company, and I worked to improve technician’s work process there as well. I was working with copper pipes and trying to qualify a new component for AC and heating installation machines like the picture you see there. The last picture is a weather control room at Trane. </a:t>
            </a:r>
            <a:r>
              <a:rPr lang="en-US" dirty="0" err="1"/>
              <a:t>Tha</a:t>
            </a:r>
            <a:r>
              <a:rPr lang="en-US" dirty="0"/>
              <a:t> t room goes through four seasons in such a short amount of time. I think it goes through the cycle in only about two weeks. It snows, gets hot and rains to emulate the weather conditions outside, my component was getting tested in that room so I went in to go check I thought that was really cool so I  put that picture.</a:t>
            </a:r>
          </a:p>
          <a:p>
            <a:endParaRPr lang="en-US" dirty="0"/>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Lastly, I did a mandatory military service in Korea from 2018 to 2020 when I still had the Korean citizenship, I just wanted put that there to explain my gap in education during those years.</a:t>
            </a:r>
          </a:p>
          <a:p>
            <a:endParaRPr lang="en-US" dirty="0"/>
          </a:p>
        </p:txBody>
      </p:sp>
      <p:sp>
        <p:nvSpPr>
          <p:cNvPr id="4" name="Slide Number Placeholder 3"/>
          <p:cNvSpPr>
            <a:spLocks noGrp="1"/>
          </p:cNvSpPr>
          <p:nvPr>
            <p:ph type="sldNum" sz="quarter" idx="5"/>
          </p:nvPr>
        </p:nvSpPr>
        <p:spPr/>
        <p:txBody>
          <a:bodyPr/>
          <a:lstStyle/>
          <a:p>
            <a:fld id="{DE54F22B-1B02-4873-9C88-FE93B1047223}" type="slidenum">
              <a:rPr lang="en-US" smtClean="0"/>
              <a:t>3</a:t>
            </a:fld>
            <a:endParaRPr lang="en-US"/>
          </a:p>
        </p:txBody>
      </p:sp>
    </p:spTree>
    <p:extLst>
      <p:ext uri="{BB962C8B-B14F-4D97-AF65-F5344CB8AC3E}">
        <p14:creationId xmlns:p14="http://schemas.microsoft.com/office/powerpoint/2010/main" val="40582184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want to join Blue because it shares my professional goa, which is to benefit our entire society. In my previous internships, the magnitude of impact  that I realized an engineer could have and the </a:t>
            </a:r>
            <a:r>
              <a:rPr lang="en-US" dirty="0" err="1"/>
              <a:t>apperication</a:t>
            </a:r>
            <a:r>
              <a:rPr lang="en-US" dirty="0"/>
              <a:t> I received for helping technicians was so rewarding that I wanted to seek bigger work that benefit a greater society. I believe the best way to do so for me is by facilitating space travel. Because of global warming, I sincerely believe we have to reach out to space to find new </a:t>
            </a:r>
            <a:r>
              <a:rPr lang="en-US" dirty="0" err="1"/>
              <a:t>resoiurces</a:t>
            </a:r>
            <a:r>
              <a:rPr lang="en-US" dirty="0"/>
              <a:t> and new habitat. Also, I love nature, I like seeing them as I said before. I want all my families to see it, my friends to see it, and all the future generation to see what I saw. I don’t want Earth to change, I want to conserve it. Putting my effort into it </a:t>
            </a:r>
            <a:r>
              <a:rPr lang="en-US" dirty="0" err="1"/>
              <a:t>wil</a:t>
            </a:r>
            <a:r>
              <a:rPr lang="en-US" dirty="0"/>
              <a:t> help everyone in the world.</a:t>
            </a:r>
          </a:p>
          <a:p>
            <a:endParaRPr lang="en-US" dirty="0"/>
          </a:p>
          <a:p>
            <a:endParaRPr lang="en-US" dirty="0"/>
          </a:p>
          <a:p>
            <a:r>
              <a:rPr lang="en-US" dirty="0"/>
              <a:t>That’s exactly the mission Blue Origin has. Blue </a:t>
            </a:r>
            <a:r>
              <a:rPr lang="en-US" dirty="0" err="1"/>
              <a:t>distinghishes</a:t>
            </a:r>
            <a:r>
              <a:rPr lang="en-US" dirty="0"/>
              <a:t> itself from all the other space companies in that aspect. It emphasizes the </a:t>
            </a:r>
            <a:r>
              <a:rPr lang="en-US" dirty="0" err="1"/>
              <a:t>bnefit</a:t>
            </a:r>
            <a:r>
              <a:rPr lang="en-US" dirty="0"/>
              <a:t> of Earth rather than pure </a:t>
            </a:r>
            <a:r>
              <a:rPr lang="en-US" dirty="0" err="1"/>
              <a:t>exicitement</a:t>
            </a:r>
            <a:r>
              <a:rPr lang="en-US" dirty="0"/>
              <a:t> of </a:t>
            </a:r>
            <a:r>
              <a:rPr lang="en-US" dirty="0" err="1"/>
              <a:t>spce</a:t>
            </a:r>
            <a:r>
              <a:rPr lang="en-US" dirty="0"/>
              <a:t> exploration.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As one of the Blue’s leadership principle, which is “Passion for our Mission”,  as that principle explains, it is the Mission or the goal in our career or life, that motivates and drives people to put efforts to and produce results., so I think it’s important for both the company and myself to have that common goal to produce anything meaningful. </a:t>
            </a:r>
          </a:p>
          <a:p>
            <a:endParaRPr lang="en-US" dirty="0"/>
          </a:p>
          <a:p>
            <a:endParaRPr lang="en-US" dirty="0"/>
          </a:p>
          <a:p>
            <a:endParaRPr lang="en-US" dirty="0"/>
          </a:p>
          <a:p>
            <a:endParaRPr lang="en-US" dirty="0"/>
          </a:p>
          <a:p>
            <a:r>
              <a:rPr lang="en-US" dirty="0"/>
              <a:t> And I can contribute to that effort with my knowledge in GNC engineering. My master’s emphasis is in </a:t>
            </a:r>
            <a:r>
              <a:rPr lang="en-US" dirty="0" err="1"/>
              <a:t>constorls</a:t>
            </a:r>
            <a:r>
              <a:rPr lang="en-US" dirty="0"/>
              <a:t> and aerospace, and my courses  and internship experiences has been geared towards it.</a:t>
            </a:r>
          </a:p>
          <a:p>
            <a:endParaRPr lang="en-US" dirty="0"/>
          </a:p>
          <a:p>
            <a:endParaRPr lang="en-US" dirty="0"/>
          </a:p>
          <a:p>
            <a:endParaRPr lang="en-US" dirty="0"/>
          </a:p>
          <a:p>
            <a:r>
              <a:rPr lang="en-US" dirty="0"/>
              <a:t>In addition, I understand Blue has a very supportive environment. While I was there last year, my mentor Phil, was always hands on and guiding me through my project. I learned a lot from him regarding using MALTAB </a:t>
            </a:r>
            <a:r>
              <a:rPr lang="en-US" dirty="0" err="1"/>
              <a:t>simuloink</a:t>
            </a:r>
            <a:r>
              <a:rPr lang="en-US" dirty="0"/>
              <a:t> especially GIT, Also with Tony he was always responsive to any questions I had, I felt comfortable asking him to do a 1on1s and ask for any guidance. Of course I think Jeff and Ethan in office created a very comfortable and fun environment in office, and also they were always open to me asking questions and having 1 on1s. I really like that supportive environment. Besides that the people in HR, Sara </a:t>
            </a:r>
            <a:r>
              <a:rPr lang="en-US" dirty="0" err="1"/>
              <a:t>Ralaeigh</a:t>
            </a:r>
            <a:r>
              <a:rPr lang="en-US" dirty="0"/>
              <a:t> and Chad here were all helpful and sometimes I felt they were truly </a:t>
            </a:r>
            <a:r>
              <a:rPr lang="en-US" dirty="0" err="1"/>
              <a:t>tring</a:t>
            </a:r>
            <a:r>
              <a:rPr lang="en-US" dirty="0"/>
              <a:t> to help me advance in my career.</a:t>
            </a:r>
            <a:br>
              <a:rPr lang="en-US" dirty="0"/>
            </a:br>
            <a:endParaRPr lang="en-US" dirty="0"/>
          </a:p>
          <a:p>
            <a:endParaRPr lang="en-US" dirty="0"/>
          </a:p>
          <a:p>
            <a:r>
              <a:rPr lang="en-US" dirty="0"/>
              <a:t>I </a:t>
            </a:r>
            <a:r>
              <a:rPr lang="en-US" dirty="0" err="1"/>
              <a:t>wante</a:t>
            </a:r>
            <a:r>
              <a:rPr lang="en-US" dirty="0"/>
              <a:t> to be part of all that again and I hope today’s presentation could qualify me for it.</a:t>
            </a:r>
          </a:p>
          <a:p>
            <a:endParaRPr lang="en-US" dirty="0"/>
          </a:p>
          <a:p>
            <a:endParaRPr lang="en-US" dirty="0"/>
          </a:p>
        </p:txBody>
      </p:sp>
      <p:sp>
        <p:nvSpPr>
          <p:cNvPr id="4" name="Slide Number Placeholder 3"/>
          <p:cNvSpPr>
            <a:spLocks noGrp="1"/>
          </p:cNvSpPr>
          <p:nvPr>
            <p:ph type="sldNum" sz="quarter" idx="5"/>
          </p:nvPr>
        </p:nvSpPr>
        <p:spPr/>
        <p:txBody>
          <a:bodyPr/>
          <a:lstStyle/>
          <a:p>
            <a:fld id="{DE54F22B-1B02-4873-9C88-FE93B1047223}" type="slidenum">
              <a:rPr lang="en-US" smtClean="0"/>
              <a:t>4</a:t>
            </a:fld>
            <a:endParaRPr lang="en-US"/>
          </a:p>
        </p:txBody>
      </p:sp>
    </p:spTree>
    <p:extLst>
      <p:ext uri="{BB962C8B-B14F-4D97-AF65-F5344CB8AC3E}">
        <p14:creationId xmlns:p14="http://schemas.microsoft.com/office/powerpoint/2010/main" val="33418938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10DF5-706A-B1FF-A543-20BB3CEDE06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A9527DB-BBE6-0D7D-79E7-01185B189CD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F258E9C-A745-F2CC-A130-23CCC8044D38}"/>
              </a:ext>
            </a:extLst>
          </p:cNvPr>
          <p:cNvSpPr>
            <a:spLocks noGrp="1"/>
          </p:cNvSpPr>
          <p:nvPr>
            <p:ph type="dt" sz="half" idx="10"/>
          </p:nvPr>
        </p:nvSpPr>
        <p:spPr/>
        <p:txBody>
          <a:bodyPr/>
          <a:lstStyle/>
          <a:p>
            <a:fld id="{059E138F-664C-4625-B8EB-C448CD300883}" type="datetimeFigureOut">
              <a:rPr lang="en-US" smtClean="0"/>
              <a:t>10/25/2024</a:t>
            </a:fld>
            <a:endParaRPr lang="en-US"/>
          </a:p>
        </p:txBody>
      </p:sp>
      <p:sp>
        <p:nvSpPr>
          <p:cNvPr id="5" name="Footer Placeholder 4">
            <a:extLst>
              <a:ext uri="{FF2B5EF4-FFF2-40B4-BE49-F238E27FC236}">
                <a16:creationId xmlns:a16="http://schemas.microsoft.com/office/drawing/2014/main" id="{0E95D1E5-9773-ADF2-D056-CF09399596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27393C-FC98-CDC9-EE11-702E218E19C0}"/>
              </a:ext>
            </a:extLst>
          </p:cNvPr>
          <p:cNvSpPr>
            <a:spLocks noGrp="1"/>
          </p:cNvSpPr>
          <p:nvPr>
            <p:ph type="sldNum" sz="quarter" idx="12"/>
          </p:nvPr>
        </p:nvSpPr>
        <p:spPr/>
        <p:txBody>
          <a:bodyPr/>
          <a:lstStyle/>
          <a:p>
            <a:fld id="{A0BCB343-F167-4428-A2E8-397D161ACF7C}" type="slidenum">
              <a:rPr lang="en-US" smtClean="0"/>
              <a:t>‹#›</a:t>
            </a:fld>
            <a:endParaRPr lang="en-US"/>
          </a:p>
        </p:txBody>
      </p:sp>
    </p:spTree>
    <p:extLst>
      <p:ext uri="{BB962C8B-B14F-4D97-AF65-F5344CB8AC3E}">
        <p14:creationId xmlns:p14="http://schemas.microsoft.com/office/powerpoint/2010/main" val="29965995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4170C-D738-3208-36BF-3DE21035F31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A34638B-5D6B-7C7E-301D-8776A4669A8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7A06C5-7D33-0079-F116-2F013B6A85E7}"/>
              </a:ext>
            </a:extLst>
          </p:cNvPr>
          <p:cNvSpPr>
            <a:spLocks noGrp="1"/>
          </p:cNvSpPr>
          <p:nvPr>
            <p:ph type="dt" sz="half" idx="10"/>
          </p:nvPr>
        </p:nvSpPr>
        <p:spPr/>
        <p:txBody>
          <a:bodyPr/>
          <a:lstStyle/>
          <a:p>
            <a:fld id="{059E138F-664C-4625-B8EB-C448CD300883}" type="datetimeFigureOut">
              <a:rPr lang="en-US" smtClean="0"/>
              <a:t>10/25/2024</a:t>
            </a:fld>
            <a:endParaRPr lang="en-US"/>
          </a:p>
        </p:txBody>
      </p:sp>
      <p:sp>
        <p:nvSpPr>
          <p:cNvPr id="5" name="Footer Placeholder 4">
            <a:extLst>
              <a:ext uri="{FF2B5EF4-FFF2-40B4-BE49-F238E27FC236}">
                <a16:creationId xmlns:a16="http://schemas.microsoft.com/office/drawing/2014/main" id="{A36E255D-23FD-F2CB-8761-2AF8108B62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3BB3B7-0067-C116-7FBF-670BB664BC2C}"/>
              </a:ext>
            </a:extLst>
          </p:cNvPr>
          <p:cNvSpPr>
            <a:spLocks noGrp="1"/>
          </p:cNvSpPr>
          <p:nvPr>
            <p:ph type="sldNum" sz="quarter" idx="12"/>
          </p:nvPr>
        </p:nvSpPr>
        <p:spPr/>
        <p:txBody>
          <a:bodyPr/>
          <a:lstStyle/>
          <a:p>
            <a:fld id="{A0BCB343-F167-4428-A2E8-397D161ACF7C}" type="slidenum">
              <a:rPr lang="en-US" smtClean="0"/>
              <a:t>‹#›</a:t>
            </a:fld>
            <a:endParaRPr lang="en-US"/>
          </a:p>
        </p:txBody>
      </p:sp>
    </p:spTree>
    <p:extLst>
      <p:ext uri="{BB962C8B-B14F-4D97-AF65-F5344CB8AC3E}">
        <p14:creationId xmlns:p14="http://schemas.microsoft.com/office/powerpoint/2010/main" val="26112607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FD93566-D789-A645-F38A-29C7ED676FB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B579A5A-6D32-E5E2-8DA3-E41717E7543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029A8A-F86A-C4BC-1C5E-BAC4D58CCA18}"/>
              </a:ext>
            </a:extLst>
          </p:cNvPr>
          <p:cNvSpPr>
            <a:spLocks noGrp="1"/>
          </p:cNvSpPr>
          <p:nvPr>
            <p:ph type="dt" sz="half" idx="10"/>
          </p:nvPr>
        </p:nvSpPr>
        <p:spPr/>
        <p:txBody>
          <a:bodyPr/>
          <a:lstStyle/>
          <a:p>
            <a:fld id="{059E138F-664C-4625-B8EB-C448CD300883}" type="datetimeFigureOut">
              <a:rPr lang="en-US" smtClean="0"/>
              <a:t>10/25/2024</a:t>
            </a:fld>
            <a:endParaRPr lang="en-US"/>
          </a:p>
        </p:txBody>
      </p:sp>
      <p:sp>
        <p:nvSpPr>
          <p:cNvPr id="5" name="Footer Placeholder 4">
            <a:extLst>
              <a:ext uri="{FF2B5EF4-FFF2-40B4-BE49-F238E27FC236}">
                <a16:creationId xmlns:a16="http://schemas.microsoft.com/office/drawing/2014/main" id="{C97672F5-0F8F-A33A-158C-30EB8AC366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CCD9CA-1EEC-7716-30C3-4FA19BA2DFD3}"/>
              </a:ext>
            </a:extLst>
          </p:cNvPr>
          <p:cNvSpPr>
            <a:spLocks noGrp="1"/>
          </p:cNvSpPr>
          <p:nvPr>
            <p:ph type="sldNum" sz="quarter" idx="12"/>
          </p:nvPr>
        </p:nvSpPr>
        <p:spPr/>
        <p:txBody>
          <a:bodyPr/>
          <a:lstStyle/>
          <a:p>
            <a:fld id="{A0BCB343-F167-4428-A2E8-397D161ACF7C}" type="slidenum">
              <a:rPr lang="en-US" smtClean="0"/>
              <a:t>‹#›</a:t>
            </a:fld>
            <a:endParaRPr lang="en-US"/>
          </a:p>
        </p:txBody>
      </p:sp>
    </p:spTree>
    <p:extLst>
      <p:ext uri="{BB962C8B-B14F-4D97-AF65-F5344CB8AC3E}">
        <p14:creationId xmlns:p14="http://schemas.microsoft.com/office/powerpoint/2010/main" val="30735556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5CD0F-8116-4D7E-6C28-3FD6D773DE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0DE3329-7868-47BE-B732-BE0E91AF24F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75BE88-99ED-8056-EE58-F2E1633D1677}"/>
              </a:ext>
            </a:extLst>
          </p:cNvPr>
          <p:cNvSpPr>
            <a:spLocks noGrp="1"/>
          </p:cNvSpPr>
          <p:nvPr>
            <p:ph type="dt" sz="half" idx="10"/>
          </p:nvPr>
        </p:nvSpPr>
        <p:spPr/>
        <p:txBody>
          <a:bodyPr/>
          <a:lstStyle/>
          <a:p>
            <a:fld id="{059E138F-664C-4625-B8EB-C448CD300883}" type="datetimeFigureOut">
              <a:rPr lang="en-US" smtClean="0"/>
              <a:t>10/25/2024</a:t>
            </a:fld>
            <a:endParaRPr lang="en-US"/>
          </a:p>
        </p:txBody>
      </p:sp>
      <p:sp>
        <p:nvSpPr>
          <p:cNvPr id="5" name="Footer Placeholder 4">
            <a:extLst>
              <a:ext uri="{FF2B5EF4-FFF2-40B4-BE49-F238E27FC236}">
                <a16:creationId xmlns:a16="http://schemas.microsoft.com/office/drawing/2014/main" id="{6D818FE1-1539-5188-8ECA-3B2AE11120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90B30B-DFE1-A50F-F345-0607B726A91B}"/>
              </a:ext>
            </a:extLst>
          </p:cNvPr>
          <p:cNvSpPr>
            <a:spLocks noGrp="1"/>
          </p:cNvSpPr>
          <p:nvPr>
            <p:ph type="sldNum" sz="quarter" idx="12"/>
          </p:nvPr>
        </p:nvSpPr>
        <p:spPr/>
        <p:txBody>
          <a:bodyPr/>
          <a:lstStyle/>
          <a:p>
            <a:fld id="{A0BCB343-F167-4428-A2E8-397D161ACF7C}" type="slidenum">
              <a:rPr lang="en-US" smtClean="0"/>
              <a:t>‹#›</a:t>
            </a:fld>
            <a:endParaRPr lang="en-US"/>
          </a:p>
        </p:txBody>
      </p:sp>
    </p:spTree>
    <p:extLst>
      <p:ext uri="{BB962C8B-B14F-4D97-AF65-F5344CB8AC3E}">
        <p14:creationId xmlns:p14="http://schemas.microsoft.com/office/powerpoint/2010/main" val="3258303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47EDE-FE3E-3F0E-0C76-03A06B2EEBA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13272F4-49A8-2D0C-2DB0-F5D9E1AEB6C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D8B5CC-17FD-E8F4-F754-9AD67CADB72A}"/>
              </a:ext>
            </a:extLst>
          </p:cNvPr>
          <p:cNvSpPr>
            <a:spLocks noGrp="1"/>
          </p:cNvSpPr>
          <p:nvPr>
            <p:ph type="dt" sz="half" idx="10"/>
          </p:nvPr>
        </p:nvSpPr>
        <p:spPr/>
        <p:txBody>
          <a:bodyPr/>
          <a:lstStyle/>
          <a:p>
            <a:fld id="{059E138F-664C-4625-B8EB-C448CD300883}" type="datetimeFigureOut">
              <a:rPr lang="en-US" smtClean="0"/>
              <a:t>10/25/2024</a:t>
            </a:fld>
            <a:endParaRPr lang="en-US"/>
          </a:p>
        </p:txBody>
      </p:sp>
      <p:sp>
        <p:nvSpPr>
          <p:cNvPr id="5" name="Footer Placeholder 4">
            <a:extLst>
              <a:ext uri="{FF2B5EF4-FFF2-40B4-BE49-F238E27FC236}">
                <a16:creationId xmlns:a16="http://schemas.microsoft.com/office/drawing/2014/main" id="{2EF6471C-299F-D48B-192E-C9736E2FE8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A623F6-B815-8AD6-E11C-57718706F70E}"/>
              </a:ext>
            </a:extLst>
          </p:cNvPr>
          <p:cNvSpPr>
            <a:spLocks noGrp="1"/>
          </p:cNvSpPr>
          <p:nvPr>
            <p:ph type="sldNum" sz="quarter" idx="12"/>
          </p:nvPr>
        </p:nvSpPr>
        <p:spPr/>
        <p:txBody>
          <a:bodyPr/>
          <a:lstStyle/>
          <a:p>
            <a:fld id="{A0BCB343-F167-4428-A2E8-397D161ACF7C}" type="slidenum">
              <a:rPr lang="en-US" smtClean="0"/>
              <a:t>‹#›</a:t>
            </a:fld>
            <a:endParaRPr lang="en-US"/>
          </a:p>
        </p:txBody>
      </p:sp>
    </p:spTree>
    <p:extLst>
      <p:ext uri="{BB962C8B-B14F-4D97-AF65-F5344CB8AC3E}">
        <p14:creationId xmlns:p14="http://schemas.microsoft.com/office/powerpoint/2010/main" val="8581931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714AA-2B76-3767-7C41-3359ABBA22C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2533429-5C6D-294B-B115-07D13E77224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FA71D94-436C-2B0F-F411-A94286A5E0B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EE285AD-997E-5B91-8C53-125144D416BE}"/>
              </a:ext>
            </a:extLst>
          </p:cNvPr>
          <p:cNvSpPr>
            <a:spLocks noGrp="1"/>
          </p:cNvSpPr>
          <p:nvPr>
            <p:ph type="dt" sz="half" idx="10"/>
          </p:nvPr>
        </p:nvSpPr>
        <p:spPr/>
        <p:txBody>
          <a:bodyPr/>
          <a:lstStyle/>
          <a:p>
            <a:fld id="{059E138F-664C-4625-B8EB-C448CD300883}" type="datetimeFigureOut">
              <a:rPr lang="en-US" smtClean="0"/>
              <a:t>10/25/2024</a:t>
            </a:fld>
            <a:endParaRPr lang="en-US"/>
          </a:p>
        </p:txBody>
      </p:sp>
      <p:sp>
        <p:nvSpPr>
          <p:cNvPr id="6" name="Footer Placeholder 5">
            <a:extLst>
              <a:ext uri="{FF2B5EF4-FFF2-40B4-BE49-F238E27FC236}">
                <a16:creationId xmlns:a16="http://schemas.microsoft.com/office/drawing/2014/main" id="{7163D72E-BB62-CCB5-3F38-25606A16085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13A522-1D15-205F-DC6B-93E4EC60894C}"/>
              </a:ext>
            </a:extLst>
          </p:cNvPr>
          <p:cNvSpPr>
            <a:spLocks noGrp="1"/>
          </p:cNvSpPr>
          <p:nvPr>
            <p:ph type="sldNum" sz="quarter" idx="12"/>
          </p:nvPr>
        </p:nvSpPr>
        <p:spPr/>
        <p:txBody>
          <a:bodyPr/>
          <a:lstStyle/>
          <a:p>
            <a:fld id="{A0BCB343-F167-4428-A2E8-397D161ACF7C}" type="slidenum">
              <a:rPr lang="en-US" smtClean="0"/>
              <a:t>‹#›</a:t>
            </a:fld>
            <a:endParaRPr lang="en-US"/>
          </a:p>
        </p:txBody>
      </p:sp>
    </p:spTree>
    <p:extLst>
      <p:ext uri="{BB962C8B-B14F-4D97-AF65-F5344CB8AC3E}">
        <p14:creationId xmlns:p14="http://schemas.microsoft.com/office/powerpoint/2010/main" val="3641710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3FB18-8922-6203-2D6B-69C041DB022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59FC480-26EF-E4AE-E7D7-06D46361773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63C9CE5-D5AE-6275-E056-7713436A615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44495D2-8D5A-8277-50E1-2958337A9B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6C7A863-A699-8852-B3F6-D55644E0FDF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54BBBA5-703D-DAB5-D09E-F2770B63429E}"/>
              </a:ext>
            </a:extLst>
          </p:cNvPr>
          <p:cNvSpPr>
            <a:spLocks noGrp="1"/>
          </p:cNvSpPr>
          <p:nvPr>
            <p:ph type="dt" sz="half" idx="10"/>
          </p:nvPr>
        </p:nvSpPr>
        <p:spPr/>
        <p:txBody>
          <a:bodyPr/>
          <a:lstStyle/>
          <a:p>
            <a:fld id="{059E138F-664C-4625-B8EB-C448CD300883}" type="datetimeFigureOut">
              <a:rPr lang="en-US" smtClean="0"/>
              <a:t>10/25/2024</a:t>
            </a:fld>
            <a:endParaRPr lang="en-US"/>
          </a:p>
        </p:txBody>
      </p:sp>
      <p:sp>
        <p:nvSpPr>
          <p:cNvPr id="8" name="Footer Placeholder 7">
            <a:extLst>
              <a:ext uri="{FF2B5EF4-FFF2-40B4-BE49-F238E27FC236}">
                <a16:creationId xmlns:a16="http://schemas.microsoft.com/office/drawing/2014/main" id="{EFADFCB0-E315-913E-6086-883B181182A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CAE77E-AC00-F3C2-0EB0-4582F38E5376}"/>
              </a:ext>
            </a:extLst>
          </p:cNvPr>
          <p:cNvSpPr>
            <a:spLocks noGrp="1"/>
          </p:cNvSpPr>
          <p:nvPr>
            <p:ph type="sldNum" sz="quarter" idx="12"/>
          </p:nvPr>
        </p:nvSpPr>
        <p:spPr/>
        <p:txBody>
          <a:bodyPr/>
          <a:lstStyle/>
          <a:p>
            <a:fld id="{A0BCB343-F167-4428-A2E8-397D161ACF7C}" type="slidenum">
              <a:rPr lang="en-US" smtClean="0"/>
              <a:t>‹#›</a:t>
            </a:fld>
            <a:endParaRPr lang="en-US"/>
          </a:p>
        </p:txBody>
      </p:sp>
    </p:spTree>
    <p:extLst>
      <p:ext uri="{BB962C8B-B14F-4D97-AF65-F5344CB8AC3E}">
        <p14:creationId xmlns:p14="http://schemas.microsoft.com/office/powerpoint/2010/main" val="41867186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AB1DB-0C97-2017-FD7E-AB0A78E33C6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53D2977-8C5A-250F-C8E0-A1D0B2A950EC}"/>
              </a:ext>
            </a:extLst>
          </p:cNvPr>
          <p:cNvSpPr>
            <a:spLocks noGrp="1"/>
          </p:cNvSpPr>
          <p:nvPr>
            <p:ph type="dt" sz="half" idx="10"/>
          </p:nvPr>
        </p:nvSpPr>
        <p:spPr/>
        <p:txBody>
          <a:bodyPr/>
          <a:lstStyle/>
          <a:p>
            <a:fld id="{059E138F-664C-4625-B8EB-C448CD300883}" type="datetimeFigureOut">
              <a:rPr lang="en-US" smtClean="0"/>
              <a:t>10/25/2024</a:t>
            </a:fld>
            <a:endParaRPr lang="en-US"/>
          </a:p>
        </p:txBody>
      </p:sp>
      <p:sp>
        <p:nvSpPr>
          <p:cNvPr id="4" name="Footer Placeholder 3">
            <a:extLst>
              <a:ext uri="{FF2B5EF4-FFF2-40B4-BE49-F238E27FC236}">
                <a16:creationId xmlns:a16="http://schemas.microsoft.com/office/drawing/2014/main" id="{92E4635A-5DA1-4562-4D7E-7C5C3D8D599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C9FF340-413A-4C79-41E4-D3E080DB87A5}"/>
              </a:ext>
            </a:extLst>
          </p:cNvPr>
          <p:cNvSpPr>
            <a:spLocks noGrp="1"/>
          </p:cNvSpPr>
          <p:nvPr>
            <p:ph type="sldNum" sz="quarter" idx="12"/>
          </p:nvPr>
        </p:nvSpPr>
        <p:spPr/>
        <p:txBody>
          <a:bodyPr/>
          <a:lstStyle/>
          <a:p>
            <a:fld id="{A0BCB343-F167-4428-A2E8-397D161ACF7C}" type="slidenum">
              <a:rPr lang="en-US" smtClean="0"/>
              <a:t>‹#›</a:t>
            </a:fld>
            <a:endParaRPr lang="en-US"/>
          </a:p>
        </p:txBody>
      </p:sp>
    </p:spTree>
    <p:extLst>
      <p:ext uri="{BB962C8B-B14F-4D97-AF65-F5344CB8AC3E}">
        <p14:creationId xmlns:p14="http://schemas.microsoft.com/office/powerpoint/2010/main" val="40410239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B130151-498B-C5C2-C026-76E9AFF9D3FC}"/>
              </a:ext>
            </a:extLst>
          </p:cNvPr>
          <p:cNvSpPr>
            <a:spLocks noGrp="1"/>
          </p:cNvSpPr>
          <p:nvPr>
            <p:ph type="dt" sz="half" idx="10"/>
          </p:nvPr>
        </p:nvSpPr>
        <p:spPr/>
        <p:txBody>
          <a:bodyPr/>
          <a:lstStyle/>
          <a:p>
            <a:fld id="{059E138F-664C-4625-B8EB-C448CD300883}" type="datetimeFigureOut">
              <a:rPr lang="en-US" smtClean="0"/>
              <a:t>10/25/2024</a:t>
            </a:fld>
            <a:endParaRPr lang="en-US"/>
          </a:p>
        </p:txBody>
      </p:sp>
      <p:sp>
        <p:nvSpPr>
          <p:cNvPr id="3" name="Footer Placeholder 2">
            <a:extLst>
              <a:ext uri="{FF2B5EF4-FFF2-40B4-BE49-F238E27FC236}">
                <a16:creationId xmlns:a16="http://schemas.microsoft.com/office/drawing/2014/main" id="{7367A8C5-4B9B-5A0A-BA67-8E9B863A8A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2A6DA9-C7E0-D2C9-FDE6-4A4995306F60}"/>
              </a:ext>
            </a:extLst>
          </p:cNvPr>
          <p:cNvSpPr>
            <a:spLocks noGrp="1"/>
          </p:cNvSpPr>
          <p:nvPr>
            <p:ph type="sldNum" sz="quarter" idx="12"/>
          </p:nvPr>
        </p:nvSpPr>
        <p:spPr/>
        <p:txBody>
          <a:bodyPr/>
          <a:lstStyle/>
          <a:p>
            <a:fld id="{A0BCB343-F167-4428-A2E8-397D161ACF7C}" type="slidenum">
              <a:rPr lang="en-US" smtClean="0"/>
              <a:t>‹#›</a:t>
            </a:fld>
            <a:endParaRPr lang="en-US"/>
          </a:p>
        </p:txBody>
      </p:sp>
    </p:spTree>
    <p:extLst>
      <p:ext uri="{BB962C8B-B14F-4D97-AF65-F5344CB8AC3E}">
        <p14:creationId xmlns:p14="http://schemas.microsoft.com/office/powerpoint/2010/main" val="255854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E81D9-ED64-851C-AB7D-DC52919AED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10A9985-5794-CB71-D20B-8808DF8024E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732B1B8-8988-B575-7429-4F6FF11895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71FF17-540D-C3D6-3812-A180527947F2}"/>
              </a:ext>
            </a:extLst>
          </p:cNvPr>
          <p:cNvSpPr>
            <a:spLocks noGrp="1"/>
          </p:cNvSpPr>
          <p:nvPr>
            <p:ph type="dt" sz="half" idx="10"/>
          </p:nvPr>
        </p:nvSpPr>
        <p:spPr/>
        <p:txBody>
          <a:bodyPr/>
          <a:lstStyle/>
          <a:p>
            <a:fld id="{059E138F-664C-4625-B8EB-C448CD300883}" type="datetimeFigureOut">
              <a:rPr lang="en-US" smtClean="0"/>
              <a:t>10/25/2024</a:t>
            </a:fld>
            <a:endParaRPr lang="en-US"/>
          </a:p>
        </p:txBody>
      </p:sp>
      <p:sp>
        <p:nvSpPr>
          <p:cNvPr id="6" name="Footer Placeholder 5">
            <a:extLst>
              <a:ext uri="{FF2B5EF4-FFF2-40B4-BE49-F238E27FC236}">
                <a16:creationId xmlns:a16="http://schemas.microsoft.com/office/drawing/2014/main" id="{A82A7A1F-7513-9DD8-97FC-F2E4A9777C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964F8D-4C13-4A8A-96F2-990D5EAD699F}"/>
              </a:ext>
            </a:extLst>
          </p:cNvPr>
          <p:cNvSpPr>
            <a:spLocks noGrp="1"/>
          </p:cNvSpPr>
          <p:nvPr>
            <p:ph type="sldNum" sz="quarter" idx="12"/>
          </p:nvPr>
        </p:nvSpPr>
        <p:spPr/>
        <p:txBody>
          <a:bodyPr/>
          <a:lstStyle/>
          <a:p>
            <a:fld id="{A0BCB343-F167-4428-A2E8-397D161ACF7C}" type="slidenum">
              <a:rPr lang="en-US" smtClean="0"/>
              <a:t>‹#›</a:t>
            </a:fld>
            <a:endParaRPr lang="en-US"/>
          </a:p>
        </p:txBody>
      </p:sp>
    </p:spTree>
    <p:extLst>
      <p:ext uri="{BB962C8B-B14F-4D97-AF65-F5344CB8AC3E}">
        <p14:creationId xmlns:p14="http://schemas.microsoft.com/office/powerpoint/2010/main" val="41063285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98FDD-5720-ACE5-CB8A-5C500577A9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A6EF6AF-39B9-2B10-44D1-2B5D9DC0A7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13E64E3-3E7D-40EA-58CC-719EE00080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3360591-9AFA-E5F7-8B3B-242EFD0F6B60}"/>
              </a:ext>
            </a:extLst>
          </p:cNvPr>
          <p:cNvSpPr>
            <a:spLocks noGrp="1"/>
          </p:cNvSpPr>
          <p:nvPr>
            <p:ph type="dt" sz="half" idx="10"/>
          </p:nvPr>
        </p:nvSpPr>
        <p:spPr/>
        <p:txBody>
          <a:bodyPr/>
          <a:lstStyle/>
          <a:p>
            <a:fld id="{059E138F-664C-4625-B8EB-C448CD300883}" type="datetimeFigureOut">
              <a:rPr lang="en-US" smtClean="0"/>
              <a:t>10/25/2024</a:t>
            </a:fld>
            <a:endParaRPr lang="en-US"/>
          </a:p>
        </p:txBody>
      </p:sp>
      <p:sp>
        <p:nvSpPr>
          <p:cNvPr id="6" name="Footer Placeholder 5">
            <a:extLst>
              <a:ext uri="{FF2B5EF4-FFF2-40B4-BE49-F238E27FC236}">
                <a16:creationId xmlns:a16="http://schemas.microsoft.com/office/drawing/2014/main" id="{59A617F3-3E9E-F86B-6474-C0A7C2BDBD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CD0ADD1-7FE5-9AEA-3F05-53D496EDE379}"/>
              </a:ext>
            </a:extLst>
          </p:cNvPr>
          <p:cNvSpPr>
            <a:spLocks noGrp="1"/>
          </p:cNvSpPr>
          <p:nvPr>
            <p:ph type="sldNum" sz="quarter" idx="12"/>
          </p:nvPr>
        </p:nvSpPr>
        <p:spPr/>
        <p:txBody>
          <a:bodyPr/>
          <a:lstStyle/>
          <a:p>
            <a:fld id="{A0BCB343-F167-4428-A2E8-397D161ACF7C}" type="slidenum">
              <a:rPr lang="en-US" smtClean="0"/>
              <a:t>‹#›</a:t>
            </a:fld>
            <a:endParaRPr lang="en-US"/>
          </a:p>
        </p:txBody>
      </p:sp>
    </p:spTree>
    <p:extLst>
      <p:ext uri="{BB962C8B-B14F-4D97-AF65-F5344CB8AC3E}">
        <p14:creationId xmlns:p14="http://schemas.microsoft.com/office/powerpoint/2010/main" val="1367002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62DBB0-D45E-0130-A4EB-AD39D7994D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D0C8335-514A-A979-2D47-24DE57059B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7EC8D1-5F28-2392-7240-168F5FD754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59E138F-664C-4625-B8EB-C448CD300883}" type="datetimeFigureOut">
              <a:rPr lang="en-US" smtClean="0"/>
              <a:t>10/25/2024</a:t>
            </a:fld>
            <a:endParaRPr lang="en-US"/>
          </a:p>
        </p:txBody>
      </p:sp>
      <p:sp>
        <p:nvSpPr>
          <p:cNvPr id="5" name="Footer Placeholder 4">
            <a:extLst>
              <a:ext uri="{FF2B5EF4-FFF2-40B4-BE49-F238E27FC236}">
                <a16:creationId xmlns:a16="http://schemas.microsoft.com/office/drawing/2014/main" id="{F79086AA-3FF8-9C3C-9B1F-183EFA13B94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85A3946-7107-27FA-FB55-2D00639EBD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0BCB343-F167-4428-A2E8-397D161ACF7C}" type="slidenum">
              <a:rPr lang="en-US" smtClean="0"/>
              <a:t>‹#›</a:t>
            </a:fld>
            <a:endParaRPr lang="en-US"/>
          </a:p>
        </p:txBody>
      </p:sp>
    </p:spTree>
    <p:extLst>
      <p:ext uri="{BB962C8B-B14F-4D97-AF65-F5344CB8AC3E}">
        <p14:creationId xmlns:p14="http://schemas.microsoft.com/office/powerpoint/2010/main" val="12184948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image" Target="../media/image4.jpg"/><Relationship Id="rId5" Type="http://schemas.openxmlformats.org/officeDocument/2006/relationships/image" Target="../media/image3.jpe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7" Type="http://schemas.openxmlformats.org/officeDocument/2006/relationships/image" Target="../media/image11.jpe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10.jpg"/><Relationship Id="rId5" Type="http://schemas.openxmlformats.org/officeDocument/2006/relationships/image" Target="../media/image9.jpg"/><Relationship Id="rId4" Type="http://schemas.openxmlformats.org/officeDocument/2006/relationships/image" Target="../media/image8.jp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257FF-DB61-497A-AC4A-965D8ACA2A63}"/>
              </a:ext>
            </a:extLst>
          </p:cNvPr>
          <p:cNvSpPr>
            <a:spLocks noGrp="1"/>
          </p:cNvSpPr>
          <p:nvPr>
            <p:ph type="ctrTitle"/>
          </p:nvPr>
        </p:nvSpPr>
        <p:spPr>
          <a:xfrm>
            <a:off x="838200" y="451381"/>
            <a:ext cx="10512552" cy="4066540"/>
          </a:xfrm>
        </p:spPr>
        <p:txBody>
          <a:bodyPr anchor="b">
            <a:normAutofit/>
          </a:bodyPr>
          <a:lstStyle/>
          <a:p>
            <a:pPr algn="l"/>
            <a:r>
              <a:rPr lang="en-US" sz="6600"/>
              <a:t>Bonsuck Koo</a:t>
            </a:r>
          </a:p>
        </p:txBody>
      </p:sp>
      <p:sp>
        <p:nvSpPr>
          <p:cNvPr id="3" name="Subtitle 2">
            <a:extLst>
              <a:ext uri="{FF2B5EF4-FFF2-40B4-BE49-F238E27FC236}">
                <a16:creationId xmlns:a16="http://schemas.microsoft.com/office/drawing/2014/main" id="{778EC0FB-4AC1-5D89-4F7A-522416A17047}"/>
              </a:ext>
            </a:extLst>
          </p:cNvPr>
          <p:cNvSpPr>
            <a:spLocks noGrp="1"/>
          </p:cNvSpPr>
          <p:nvPr>
            <p:ph type="subTitle" idx="1"/>
          </p:nvPr>
        </p:nvSpPr>
        <p:spPr>
          <a:xfrm>
            <a:off x="838199" y="4983276"/>
            <a:ext cx="10512552" cy="1126680"/>
          </a:xfrm>
        </p:spPr>
        <p:txBody>
          <a:bodyPr>
            <a:normAutofit/>
          </a:bodyPr>
          <a:lstStyle/>
          <a:p>
            <a:pPr algn="l"/>
            <a:r>
              <a:rPr lang="en-US" dirty="0"/>
              <a:t>New Graduate Rotation Program– Guidance, Navigation &amp; Control</a:t>
            </a:r>
          </a:p>
        </p:txBody>
      </p:sp>
    </p:spTree>
    <p:extLst>
      <p:ext uri="{BB962C8B-B14F-4D97-AF65-F5344CB8AC3E}">
        <p14:creationId xmlns:p14="http://schemas.microsoft.com/office/powerpoint/2010/main" val="13474305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E5ABD-1866-D82E-CF41-70B9CFEA118F}"/>
              </a:ext>
            </a:extLst>
          </p:cNvPr>
          <p:cNvSpPr>
            <a:spLocks noGrp="1"/>
          </p:cNvSpPr>
          <p:nvPr>
            <p:ph type="title"/>
          </p:nvPr>
        </p:nvSpPr>
        <p:spPr>
          <a:xfrm>
            <a:off x="838200" y="552741"/>
            <a:ext cx="3999971" cy="1690798"/>
          </a:xfrm>
        </p:spPr>
        <p:txBody>
          <a:bodyPr vert="horz" lIns="91440" tIns="45720" rIns="91440" bIns="45720" rtlCol="0" anchor="ctr">
            <a:normAutofit/>
          </a:bodyPr>
          <a:lstStyle/>
          <a:p>
            <a:r>
              <a:rPr lang="en-US" sz="4000" kern="1200">
                <a:solidFill>
                  <a:schemeClr val="tx1"/>
                </a:solidFill>
                <a:latin typeface="+mj-lt"/>
                <a:ea typeface="+mj-ea"/>
                <a:cs typeface="+mj-cs"/>
              </a:rPr>
              <a:t>Introduction</a:t>
            </a:r>
          </a:p>
        </p:txBody>
      </p:sp>
      <p:sp>
        <p:nvSpPr>
          <p:cNvPr id="3" name="Content Placeholder 2">
            <a:extLst>
              <a:ext uri="{FF2B5EF4-FFF2-40B4-BE49-F238E27FC236}">
                <a16:creationId xmlns:a16="http://schemas.microsoft.com/office/drawing/2014/main" id="{ABADBC0D-25C8-9E4D-BD66-22ECFBF9CCF5}"/>
              </a:ext>
            </a:extLst>
          </p:cNvPr>
          <p:cNvSpPr>
            <a:spLocks noGrp="1"/>
          </p:cNvSpPr>
          <p:nvPr>
            <p:ph sz="half" idx="1"/>
          </p:nvPr>
        </p:nvSpPr>
        <p:spPr>
          <a:xfrm>
            <a:off x="838200" y="2400475"/>
            <a:ext cx="3999971" cy="3721829"/>
          </a:xfrm>
        </p:spPr>
        <p:txBody>
          <a:bodyPr vert="horz" lIns="91440" tIns="45720" rIns="91440" bIns="45720" rtlCol="0">
            <a:normAutofit/>
          </a:bodyPr>
          <a:lstStyle/>
          <a:p>
            <a:r>
              <a:rPr lang="en-US" sz="2000"/>
              <a:t>Name: Bonsuck Koo</a:t>
            </a:r>
          </a:p>
          <a:p>
            <a:r>
              <a:rPr lang="en-US" sz="2000"/>
              <a:t>School: University of Texas at Austin</a:t>
            </a:r>
          </a:p>
          <a:p>
            <a:r>
              <a:rPr lang="en-US" sz="2000"/>
              <a:t>Degree: Integrated Master and Bachelor of Science in Mechanical Engineering (2024 Dec.)</a:t>
            </a:r>
          </a:p>
          <a:p>
            <a:r>
              <a:rPr lang="en-US" sz="2000"/>
              <a:t>Hobbies: Visiting National Parks </a:t>
            </a:r>
          </a:p>
          <a:p>
            <a:r>
              <a:rPr lang="en-US" sz="2000"/>
              <a:t>Obtained American Citizenship in July 2023</a:t>
            </a:r>
          </a:p>
        </p:txBody>
      </p:sp>
      <p:pic>
        <p:nvPicPr>
          <p:cNvPr id="26" name="Picture 25" descr="A picture containing dark, outdoor object, night, night sky&#10;&#10;Description automatically generated">
            <a:extLst>
              <a:ext uri="{FF2B5EF4-FFF2-40B4-BE49-F238E27FC236}">
                <a16:creationId xmlns:a16="http://schemas.microsoft.com/office/drawing/2014/main" id="{29BFC41B-B7CA-4839-721E-987DDBF05E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5933" y="1683735"/>
            <a:ext cx="3325118" cy="2219516"/>
          </a:xfrm>
          <a:prstGeom prst="rect">
            <a:avLst/>
          </a:prstGeom>
        </p:spPr>
      </p:pic>
      <p:pic>
        <p:nvPicPr>
          <p:cNvPr id="24" name="Picture 23" descr="A picture containing outdoor, sky, mountain, nature&#10;&#10;Description automatically generated">
            <a:extLst>
              <a:ext uri="{FF2B5EF4-FFF2-40B4-BE49-F238E27FC236}">
                <a16:creationId xmlns:a16="http://schemas.microsoft.com/office/drawing/2014/main" id="{4F2D7CD6-B7F9-EDB6-D095-5EDA3E1166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72469" y="1683735"/>
            <a:ext cx="3325118" cy="2219516"/>
          </a:xfrm>
          <a:prstGeom prst="rect">
            <a:avLst/>
          </a:prstGeom>
        </p:spPr>
      </p:pic>
      <p:pic>
        <p:nvPicPr>
          <p:cNvPr id="28" name="Picture 27" descr="A dog lying on a bed&#10;&#10;Description automatically generated with low confidence">
            <a:extLst>
              <a:ext uri="{FF2B5EF4-FFF2-40B4-BE49-F238E27FC236}">
                <a16:creationId xmlns:a16="http://schemas.microsoft.com/office/drawing/2014/main" id="{11A663E1-C482-D8EA-9C02-6E894435A7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5400000">
            <a:off x="5153826" y="4433963"/>
            <a:ext cx="2227974" cy="1487172"/>
          </a:xfrm>
          <a:prstGeom prst="rect">
            <a:avLst/>
          </a:prstGeom>
        </p:spPr>
      </p:pic>
      <p:pic>
        <p:nvPicPr>
          <p:cNvPr id="10" name="Picture 9" descr="A child in a suit holding a flag&#10;&#10;Description automatically generated with medium confidence">
            <a:extLst>
              <a:ext uri="{FF2B5EF4-FFF2-40B4-BE49-F238E27FC236}">
                <a16:creationId xmlns:a16="http://schemas.microsoft.com/office/drawing/2014/main" id="{FB1F01BA-569C-67A7-7499-1C2B7DBCB87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68883" y="4061443"/>
            <a:ext cx="1670980" cy="2227974"/>
          </a:xfrm>
          <a:prstGeom prst="rect">
            <a:avLst/>
          </a:prstGeom>
        </p:spPr>
      </p:pic>
      <p:pic>
        <p:nvPicPr>
          <p:cNvPr id="12" name="Picture 11" descr="A couple of boys posing for the camera&#10;&#10;Description automatically generated with low confidence">
            <a:extLst>
              <a:ext uri="{FF2B5EF4-FFF2-40B4-BE49-F238E27FC236}">
                <a16:creationId xmlns:a16="http://schemas.microsoft.com/office/drawing/2014/main" id="{1F474EAA-1D69-882E-3AEA-434060E11FA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845167" y="4672969"/>
            <a:ext cx="2152419" cy="1614314"/>
          </a:xfrm>
          <a:prstGeom prst="rect">
            <a:avLst/>
          </a:prstGeom>
        </p:spPr>
      </p:pic>
      <p:pic>
        <p:nvPicPr>
          <p:cNvPr id="6" name="Content Placeholder 7" descr="Text, logo&#10;&#10;Description automatically generated">
            <a:extLst>
              <a:ext uri="{FF2B5EF4-FFF2-40B4-BE49-F238E27FC236}">
                <a16:creationId xmlns:a16="http://schemas.microsoft.com/office/drawing/2014/main" id="{D89AC319-3CAF-C1EF-4632-0C57E35E435D}"/>
              </a:ext>
            </a:extLst>
          </p:cNvPr>
          <p:cNvPicPr>
            <a:picLocks noGrp="1" noChangeAspect="1"/>
          </p:cNvPicPr>
          <p:nvPr>
            <p:ph sz="half" idx="2"/>
          </p:nvPr>
        </p:nvPicPr>
        <p:blipFill>
          <a:blip r:embed="rId8">
            <a:extLst>
              <a:ext uri="{28A0092B-C50C-407E-A947-70E740481C1C}">
                <a14:useLocalDpi xmlns:a14="http://schemas.microsoft.com/office/drawing/2010/main" val="0"/>
              </a:ext>
            </a:extLst>
          </a:blip>
          <a:stretch>
            <a:fillRect/>
          </a:stretch>
        </p:blipFill>
        <p:spPr>
          <a:xfrm>
            <a:off x="8120138" y="-433009"/>
            <a:ext cx="4474473" cy="2179324"/>
          </a:xfrm>
        </p:spPr>
      </p:pic>
    </p:spTree>
    <p:extLst>
      <p:ext uri="{BB962C8B-B14F-4D97-AF65-F5344CB8AC3E}">
        <p14:creationId xmlns:p14="http://schemas.microsoft.com/office/powerpoint/2010/main" val="935465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99AF4-23FA-1122-5A40-0888DDCE8F4C}"/>
              </a:ext>
            </a:extLst>
          </p:cNvPr>
          <p:cNvSpPr>
            <a:spLocks noGrp="1"/>
          </p:cNvSpPr>
          <p:nvPr>
            <p:ph type="title"/>
          </p:nvPr>
        </p:nvSpPr>
        <p:spPr>
          <a:xfrm>
            <a:off x="838200" y="552741"/>
            <a:ext cx="3999971" cy="1690798"/>
          </a:xfrm>
        </p:spPr>
        <p:txBody>
          <a:bodyPr vert="horz" lIns="91440" tIns="45720" rIns="91440" bIns="45720" rtlCol="0" anchor="ctr">
            <a:normAutofit/>
          </a:bodyPr>
          <a:lstStyle/>
          <a:p>
            <a:r>
              <a:rPr lang="en-US" sz="4000" kern="1200">
                <a:solidFill>
                  <a:schemeClr val="tx1"/>
                </a:solidFill>
                <a:latin typeface="+mj-lt"/>
                <a:ea typeface="+mj-ea"/>
                <a:cs typeface="+mj-cs"/>
              </a:rPr>
              <a:t>Experience overview</a:t>
            </a:r>
          </a:p>
        </p:txBody>
      </p:sp>
      <p:sp>
        <p:nvSpPr>
          <p:cNvPr id="3" name="Content Placeholder 2">
            <a:extLst>
              <a:ext uri="{FF2B5EF4-FFF2-40B4-BE49-F238E27FC236}">
                <a16:creationId xmlns:a16="http://schemas.microsoft.com/office/drawing/2014/main" id="{3805E2AB-1987-2E6C-B357-281F92E20264}"/>
              </a:ext>
            </a:extLst>
          </p:cNvPr>
          <p:cNvSpPr>
            <a:spLocks noGrp="1"/>
          </p:cNvSpPr>
          <p:nvPr>
            <p:ph sz="half" idx="1"/>
          </p:nvPr>
        </p:nvSpPr>
        <p:spPr>
          <a:xfrm>
            <a:off x="838200" y="2400475"/>
            <a:ext cx="3999971" cy="3721829"/>
          </a:xfrm>
        </p:spPr>
        <p:txBody>
          <a:bodyPr vert="horz" lIns="91440" tIns="45720" rIns="91440" bIns="45720" rtlCol="0">
            <a:normAutofit/>
          </a:bodyPr>
          <a:lstStyle/>
          <a:p>
            <a:r>
              <a:rPr lang="en-US" sz="1600"/>
              <a:t>NGC engineering intern</a:t>
            </a:r>
          </a:p>
          <a:p>
            <a:pPr lvl="1"/>
            <a:r>
              <a:rPr lang="en-US" sz="1600"/>
              <a:t> Sandia National Laboratories (Current)</a:t>
            </a:r>
          </a:p>
          <a:p>
            <a:r>
              <a:rPr lang="en-US" sz="1600"/>
              <a:t>GNC engineering Intern</a:t>
            </a:r>
          </a:p>
          <a:p>
            <a:pPr lvl="1"/>
            <a:r>
              <a:rPr lang="en-US" sz="1600"/>
              <a:t>Blue Origin (2023 Fall)</a:t>
            </a:r>
          </a:p>
          <a:p>
            <a:r>
              <a:rPr lang="en-US" sz="1600"/>
              <a:t>Mechanical Engineering Intern</a:t>
            </a:r>
          </a:p>
          <a:p>
            <a:pPr lvl="1"/>
            <a:r>
              <a:rPr lang="en-US" sz="1600"/>
              <a:t> Samsung Austin Semiconductors (2022 Summer)</a:t>
            </a:r>
          </a:p>
          <a:p>
            <a:r>
              <a:rPr lang="en-US" sz="1600"/>
              <a:t>System Engineering Intern</a:t>
            </a:r>
          </a:p>
          <a:p>
            <a:pPr lvl="1"/>
            <a:r>
              <a:rPr lang="en-US" sz="1600"/>
              <a:t> Trane Technologies (2021 Summer and Fall)</a:t>
            </a:r>
          </a:p>
          <a:p>
            <a:r>
              <a:rPr lang="en-US" sz="1600"/>
              <a:t>Mandatory Korean Military service (2018-2020)</a:t>
            </a:r>
          </a:p>
          <a:p>
            <a:endParaRPr lang="en-US" sz="1600"/>
          </a:p>
          <a:p>
            <a:endParaRPr lang="en-US" sz="1600"/>
          </a:p>
        </p:txBody>
      </p:sp>
      <p:pic>
        <p:nvPicPr>
          <p:cNvPr id="22" name="Picture 21" descr="A group of people in military uniforms&#10;&#10;Description automatically generated with medium confidence">
            <a:extLst>
              <a:ext uri="{FF2B5EF4-FFF2-40B4-BE49-F238E27FC236}">
                <a16:creationId xmlns:a16="http://schemas.microsoft.com/office/drawing/2014/main" id="{834ABD90-207A-6DEA-BAA9-5691FDABAE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32389" y="3694526"/>
            <a:ext cx="3325118" cy="2493838"/>
          </a:xfrm>
          <a:prstGeom prst="rect">
            <a:avLst/>
          </a:prstGeom>
        </p:spPr>
      </p:pic>
      <p:pic>
        <p:nvPicPr>
          <p:cNvPr id="18" name="Picture 17" descr="A group of people sitting at a table&#10;&#10;Description automatically generated with medium confidence">
            <a:extLst>
              <a:ext uri="{FF2B5EF4-FFF2-40B4-BE49-F238E27FC236}">
                <a16:creationId xmlns:a16="http://schemas.microsoft.com/office/drawing/2014/main" id="{F4131D41-175E-6019-3858-599CA410E12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96820" y="1087507"/>
            <a:ext cx="3325118" cy="2493838"/>
          </a:xfrm>
          <a:prstGeom prst="rect">
            <a:avLst/>
          </a:prstGeom>
        </p:spPr>
      </p:pic>
      <p:pic>
        <p:nvPicPr>
          <p:cNvPr id="6" name="Picture 5" descr="A picture containing text, person&#10;&#10;Description automatically generated">
            <a:extLst>
              <a:ext uri="{FF2B5EF4-FFF2-40B4-BE49-F238E27FC236}">
                <a16:creationId xmlns:a16="http://schemas.microsoft.com/office/drawing/2014/main" id="{354E163F-F006-A425-A9F3-468B172DBA4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5400000">
            <a:off x="5450779" y="1498936"/>
            <a:ext cx="2227974" cy="1670980"/>
          </a:xfrm>
          <a:prstGeom prst="rect">
            <a:avLst/>
          </a:prstGeom>
        </p:spPr>
      </p:pic>
      <p:pic>
        <p:nvPicPr>
          <p:cNvPr id="14" name="Picture 13" descr="A person taking a selfie&#10;&#10;Description automatically generated">
            <a:extLst>
              <a:ext uri="{FF2B5EF4-FFF2-40B4-BE49-F238E27FC236}">
                <a16:creationId xmlns:a16="http://schemas.microsoft.com/office/drawing/2014/main" id="{F6E000D6-A0F7-345E-AC2E-12AFEB054B0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5400000">
            <a:off x="6651468" y="4069689"/>
            <a:ext cx="2227974" cy="1670980"/>
          </a:xfrm>
          <a:prstGeom prst="rect">
            <a:avLst/>
          </a:prstGeom>
        </p:spPr>
      </p:pic>
      <p:pic>
        <p:nvPicPr>
          <p:cNvPr id="16" name="Picture 15" descr="A picture containing text, person&#10;&#10;Description automatically generated">
            <a:extLst>
              <a:ext uri="{FF2B5EF4-FFF2-40B4-BE49-F238E27FC236}">
                <a16:creationId xmlns:a16="http://schemas.microsoft.com/office/drawing/2014/main" id="{760CA7B8-322C-4F76-848D-822D550152A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5400000">
            <a:off x="4691118" y="4105955"/>
            <a:ext cx="2227974" cy="1670980"/>
          </a:xfrm>
          <a:prstGeom prst="rect">
            <a:avLst/>
          </a:prstGeom>
        </p:spPr>
      </p:pic>
    </p:spTree>
    <p:extLst>
      <p:ext uri="{BB962C8B-B14F-4D97-AF65-F5344CB8AC3E}">
        <p14:creationId xmlns:p14="http://schemas.microsoft.com/office/powerpoint/2010/main" val="37887895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70799-3D5D-3ABA-BE53-0F85C6D16C9D}"/>
              </a:ext>
            </a:extLst>
          </p:cNvPr>
          <p:cNvSpPr>
            <a:spLocks noGrp="1"/>
          </p:cNvSpPr>
          <p:nvPr>
            <p:ph type="title"/>
          </p:nvPr>
        </p:nvSpPr>
        <p:spPr>
          <a:xfrm>
            <a:off x="638881" y="4474080"/>
            <a:ext cx="10909640" cy="1065836"/>
          </a:xfrm>
        </p:spPr>
        <p:txBody>
          <a:bodyPr vert="horz" lIns="91440" tIns="45720" rIns="91440" bIns="45720" rtlCol="0" anchor="ctr">
            <a:normAutofit/>
          </a:bodyPr>
          <a:lstStyle/>
          <a:p>
            <a:pPr algn="ctr"/>
            <a:r>
              <a:rPr lang="en-US" sz="6600"/>
              <a:t>Why Blue Origin?</a:t>
            </a:r>
          </a:p>
        </p:txBody>
      </p:sp>
      <p:pic>
        <p:nvPicPr>
          <p:cNvPr id="7" name="Graphic 6" descr="Cheers with solid fill">
            <a:extLst>
              <a:ext uri="{FF2B5EF4-FFF2-40B4-BE49-F238E27FC236}">
                <a16:creationId xmlns:a16="http://schemas.microsoft.com/office/drawing/2014/main" id="{C4F7F217-DEBC-EF4F-BBF9-A42D6181E08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04686" y="668472"/>
            <a:ext cx="3758184" cy="3758184"/>
          </a:xfrm>
          <a:prstGeom prst="rect">
            <a:avLst/>
          </a:prstGeom>
        </p:spPr>
      </p:pic>
      <p:pic>
        <p:nvPicPr>
          <p:cNvPr id="9" name="Graphic 8" descr="Earth globe: Americas with solid fill">
            <a:extLst>
              <a:ext uri="{FF2B5EF4-FFF2-40B4-BE49-F238E27FC236}">
                <a16:creationId xmlns:a16="http://schemas.microsoft.com/office/drawing/2014/main" id="{3C727534-729C-004D-3EE8-C96507BE16E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0" y="504828"/>
            <a:ext cx="3758184" cy="3758184"/>
          </a:xfrm>
          <a:prstGeom prst="rect">
            <a:avLst/>
          </a:prstGeom>
        </p:spPr>
      </p:pic>
      <p:pic>
        <p:nvPicPr>
          <p:cNvPr id="14" name="Content Placeholder 13" descr="A picture containing icon&#10;&#10;Description automatically generated">
            <a:extLst>
              <a:ext uri="{FF2B5EF4-FFF2-40B4-BE49-F238E27FC236}">
                <a16:creationId xmlns:a16="http://schemas.microsoft.com/office/drawing/2014/main" id="{169CDA0C-9C20-BDA2-5B96-DC3C59B9D060}"/>
              </a:ext>
            </a:extLst>
          </p:cNvPr>
          <p:cNvPicPr>
            <a:picLocks noGrp="1" noChangeAspect="1"/>
          </p:cNvPicPr>
          <p:nvPr>
            <p:ph idx="1"/>
          </p:nvPr>
        </p:nvPicPr>
        <p:blipFill>
          <a:blip r:embed="rId7">
            <a:extLst>
              <a:ext uri="{28A0092B-C50C-407E-A947-70E740481C1C}">
                <a14:useLocalDpi xmlns:a14="http://schemas.microsoft.com/office/drawing/2010/main" val="0"/>
              </a:ext>
            </a:extLst>
          </a:blip>
          <a:stretch>
            <a:fillRect/>
          </a:stretch>
        </p:blipFill>
        <p:spPr>
          <a:xfrm>
            <a:off x="4214609" y="1456638"/>
            <a:ext cx="3758184" cy="1503273"/>
          </a:xfrm>
          <a:prstGeom prst="rect">
            <a:avLst/>
          </a:prstGeom>
        </p:spPr>
      </p:pic>
    </p:spTree>
    <p:extLst>
      <p:ext uri="{BB962C8B-B14F-4D97-AF65-F5344CB8AC3E}">
        <p14:creationId xmlns:p14="http://schemas.microsoft.com/office/powerpoint/2010/main" val="28187763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TotalTime>
  <Words>1354</Words>
  <Application>Microsoft Office PowerPoint</Application>
  <PresentationFormat>Widescreen</PresentationFormat>
  <Paragraphs>59</Paragraphs>
  <Slides>4</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Aptos</vt:lpstr>
      <vt:lpstr>Aptos Display</vt:lpstr>
      <vt:lpstr>Arial</vt:lpstr>
      <vt:lpstr>Office Theme</vt:lpstr>
      <vt:lpstr>Bonsuck Koo</vt:lpstr>
      <vt:lpstr>Introduction</vt:lpstr>
      <vt:lpstr>Experience overview</vt:lpstr>
      <vt:lpstr>Why Blue Origin?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Koo, Bonsuck</dc:creator>
  <cp:lastModifiedBy>Koo, Bonsuck</cp:lastModifiedBy>
  <cp:revision>3</cp:revision>
  <dcterms:created xsi:type="dcterms:W3CDTF">2024-07-24T00:56:05Z</dcterms:created>
  <dcterms:modified xsi:type="dcterms:W3CDTF">2024-10-25T20:27:47Z</dcterms:modified>
</cp:coreProperties>
</file>

<file path=docProps/thumbnail.jpeg>
</file>